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8" r:id="rId3"/>
    <p:sldId id="259" r:id="rId4"/>
    <p:sldId id="280" r:id="rId5"/>
    <p:sldId id="281" r:id="rId6"/>
    <p:sldId id="285" r:id="rId7"/>
    <p:sldId id="286" r:id="rId8"/>
    <p:sldId id="287" r:id="rId9"/>
    <p:sldId id="282" r:id="rId10"/>
    <p:sldId id="289" r:id="rId11"/>
    <p:sldId id="283" r:id="rId12"/>
    <p:sldId id="288" r:id="rId13"/>
    <p:sldId id="284" r:id="rId14"/>
  </p:sldIdLst>
  <p:sldSz cx="9144000" cy="5143500" type="screen16x9"/>
  <p:notesSz cx="6858000" cy="9144000"/>
  <p:embeddedFontLst>
    <p:embeddedFont>
      <p:font typeface="Bookman Old Style" panose="02050604050505020204" pitchFamily="18" charset="0"/>
      <p:regular r:id="rId16"/>
      <p:bold r:id="rId17"/>
      <p:italic r:id="rId18"/>
      <p:boldItalic r:id="rId19"/>
    </p:embeddedFont>
    <p:embeddedFont>
      <p:font typeface="Titillium Web Light" panose="020B0604020202020204" charset="0"/>
      <p:regular r:id="rId20"/>
      <p:bold r:id="rId21"/>
      <p:italic r:id="rId22"/>
      <p:boldItalic r:id="rId23"/>
    </p:embeddedFont>
    <p:embeddedFont>
      <p:font typeface="Dosis ExtraLight" panose="020B0604020202020204" charset="0"/>
      <p:regular r:id="rId24"/>
      <p:bold r:id="rId25"/>
    </p:embeddedFont>
    <p:embeddedFont>
      <p:font typeface="Titillium Web"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84"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investopedia.com/terms/s/statistics.asp"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hyperlink" Target="https://en.wikipedia.org/wiki/Cens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Live_birth" TargetMode="External"/><Relationship Id="rId7" Type="http://schemas.openxmlformats.org/officeDocument/2006/relationships/hyperlink" Target="https://ec.europa.eu/eurostat/statistics-explained/index.php?title=Glossary:Emigrant" TargetMode="External"/><Relationship Id="rId2" Type="http://schemas.openxmlformats.org/officeDocument/2006/relationships/hyperlink" Target="https://ec.europa.eu/eurostat/statistics-explained/index.php?title=Glossary:Natural_population_change" TargetMode="External"/><Relationship Id="rId1" Type="http://schemas.openxmlformats.org/officeDocument/2006/relationships/slideLayout" Target="../slideLayouts/slideLayout3.xml"/><Relationship Id="rId6" Type="http://schemas.openxmlformats.org/officeDocument/2006/relationships/hyperlink" Target="https://ec.europa.eu/eurostat/statistics-explained/index.php?title=Glossary:Immigrant" TargetMode="External"/><Relationship Id="rId5" Type="http://schemas.openxmlformats.org/officeDocument/2006/relationships/hyperlink" Target="https://ec.europa.eu/eurostat/statistics-explained/index.php?title=Glossary:Net_migration" TargetMode="External"/><Relationship Id="rId4" Type="http://schemas.openxmlformats.org/officeDocument/2006/relationships/hyperlink" Target="https://ec.europa.eu/eurostat/statistics-explained/index.php?title=Glossary:Deat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a:latin typeface="Times New Roman" pitchFamily="18" charset="0"/>
                <a:cs typeface="Times New Roman" pitchFamily="18" charset="0"/>
              </a:rPr>
              <a:t>MODULE NAME: LIFE SKILLS</a:t>
            </a:r>
          </a:p>
          <a:p>
            <a:pPr>
              <a:buFont typeface="Wingdings" pitchFamily="2" charset="2"/>
              <a:buChar char="v"/>
            </a:pPr>
            <a:r>
              <a:rPr lang="en-US" sz="1200" dirty="0">
                <a:latin typeface="Times New Roman" pitchFamily="18" charset="0"/>
                <a:cs typeface="Times New Roman" pitchFamily="18" charset="0"/>
              </a:rPr>
              <a:t>MODULE CODE:GST 05105</a:t>
            </a:r>
          </a:p>
          <a:p>
            <a:pPr>
              <a:buFont typeface="Wingdings" pitchFamily="2" charset="2"/>
              <a:buChar char="v"/>
            </a:pPr>
            <a:r>
              <a:rPr lang="en-US" sz="1200" dirty="0">
                <a:latin typeface="Times New Roman" pitchFamily="18" charset="0"/>
                <a:cs typeface="Times New Roman" pitchFamily="18" charset="0"/>
              </a:rPr>
              <a:t>DEPARTMENT  :JOURNALISM</a:t>
            </a:r>
          </a:p>
          <a:p>
            <a:pPr>
              <a:buFont typeface="Wingdings" pitchFamily="2" charset="2"/>
              <a:buChar char="v"/>
            </a:pPr>
            <a:r>
              <a:rPr lang="en-US" sz="1200" dirty="0">
                <a:latin typeface="Times New Roman" pitchFamily="18" charset="0"/>
                <a:cs typeface="Times New Roman" pitchFamily="18" charset="0"/>
              </a:rPr>
              <a:t>MODULE LEVEL:5</a:t>
            </a:r>
          </a:p>
          <a:p>
            <a:pPr>
              <a:buFont typeface="Wingdings" pitchFamily="2" charset="2"/>
              <a:buChar char="v"/>
            </a:pPr>
            <a:r>
              <a:rPr lang="en-US" sz="1200" dirty="0">
                <a:latin typeface="Times New Roman" pitchFamily="18" charset="0"/>
                <a:cs typeface="Times New Roman" pitchFamily="18" charset="0"/>
              </a:rPr>
              <a:t>MODULE SEMESTER: I</a:t>
            </a:r>
          </a:p>
          <a:p>
            <a:pPr>
              <a:buFont typeface="Wingdings" pitchFamily="2" charset="2"/>
              <a:buChar char="v"/>
            </a:pPr>
            <a:r>
              <a:rPr lang="en-US" sz="1200" dirty="0">
                <a:latin typeface="Times New Roman" pitchFamily="18" charset="0"/>
                <a:cs typeface="Times New Roman" pitchFamily="18" charset="0"/>
              </a:rPr>
              <a:t>TUTOR’S NAME:AYUBU GAMBA</a:t>
            </a: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4800" y="209550"/>
            <a:ext cx="7772400" cy="4504500"/>
          </a:xfrm>
        </p:spPr>
        <p:txBody>
          <a:bodyPr/>
          <a:lstStyle/>
          <a:p>
            <a:pPr fontAlgn="base"/>
            <a:r>
              <a:rPr lang="en-US" sz="1200" b="1" dirty="0">
                <a:latin typeface="Bookman Old Style" panose="02050604050505020204" pitchFamily="18" charset="0"/>
              </a:rPr>
              <a:t>iii. Migration:</a:t>
            </a:r>
          </a:p>
          <a:p>
            <a:pPr fontAlgn="base"/>
            <a:r>
              <a:rPr lang="en-US" sz="1200" dirty="0">
                <a:latin typeface="Bookman Old Style" panose="02050604050505020204" pitchFamily="18" charset="0"/>
              </a:rPr>
              <a:t>Immigration is a problem in some parts of the world. If the inhabitants of various countries migrate to a particular part of the world and settle over there, the area is bound to suffer from the ill effects of overpopulation. If the rates of emigration from a certain nation do not match the rates of immigration to that country, overpopulation makes its way. The country becomes overly populated. Crowding of immigrants in certain parts of the world, results in an imbalance in the density of population.</a:t>
            </a:r>
          </a:p>
          <a:p>
            <a:pPr fontAlgn="base"/>
            <a:r>
              <a:rPr lang="en-US" sz="1200" b="1" dirty="0">
                <a:latin typeface="Bookman Old Style" panose="02050604050505020204" pitchFamily="18" charset="0"/>
              </a:rPr>
              <a:t>iv. Lack of Education:</a:t>
            </a:r>
          </a:p>
          <a:p>
            <a:pPr fontAlgn="base"/>
            <a:r>
              <a:rPr lang="en-US" sz="1200" dirty="0">
                <a:latin typeface="Bookman Old Style" panose="02050604050505020204" pitchFamily="18" charset="0"/>
              </a:rPr>
              <a:t>Illiteracy is another important cause of overpopulation. Those lacking education fail to understand the need to prevent excessive growth of population. They are unable to understand the harmful effects that overpopulation has.</a:t>
            </a:r>
          </a:p>
          <a:p>
            <a:pPr fontAlgn="base"/>
            <a:r>
              <a:rPr lang="en-US" sz="1200" dirty="0">
                <a:latin typeface="Bookman Old Style" panose="02050604050505020204" pitchFamily="18" charset="0"/>
              </a:rPr>
              <a:t>They are unaware of the ways to control population. Lack of family planning is commonly seen in the illiterate lot of the world. This is one of the major factors leading to overpopulation. Due to ignorance, they do not take to family planning measures, thus contributing to a rise in population.</a:t>
            </a:r>
          </a:p>
          <a:p>
            <a:endParaRPr lang="en-US"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28478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a:latin typeface="Times New Roman" pitchFamily="18" charset="0"/>
                <a:cs typeface="Times New Roman" pitchFamily="18" charset="0"/>
              </a:rPr>
              <a:t>Full name: AYUBU GAMBA.</a:t>
            </a:r>
          </a:p>
          <a:p>
            <a:pPr marL="76200" indent="0">
              <a:buNone/>
            </a:pPr>
            <a:r>
              <a:rPr lang="en-US" sz="1400" dirty="0">
                <a:latin typeface="Times New Roman" pitchFamily="18" charset="0"/>
                <a:cs typeface="Times New Roman" pitchFamily="18" charset="0"/>
              </a:rPr>
              <a:t>Department: JOURNALISM.</a:t>
            </a:r>
          </a:p>
          <a:p>
            <a:pPr marL="76200" indent="0">
              <a:buNone/>
            </a:pPr>
            <a:r>
              <a:rPr lang="en-US" sz="1400" dirty="0">
                <a:latin typeface="Times New Roman" pitchFamily="18" charset="0"/>
                <a:cs typeface="Times New Roman" pitchFamily="18" charset="0"/>
              </a:rPr>
              <a:t>Email Address:agamba133@gmail.com</a:t>
            </a:r>
          </a:p>
          <a:p>
            <a:pPr marL="76200" indent="0">
              <a:buNone/>
            </a:pPr>
            <a:r>
              <a:rPr lang="en-US" sz="1400" dirty="0">
                <a:latin typeface="Times New Roman" pitchFamily="18" charset="0"/>
                <a:cs typeface="Times New Roman" pitchFamily="18" charset="0"/>
              </a:rPr>
              <a:t>Phone number:0769055073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3319624" y="285750"/>
            <a:ext cx="4605176"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3: Population and Human resources</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3124200" y="895350"/>
            <a:ext cx="4495799" cy="356097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is Population?</a:t>
            </a:r>
          </a:p>
          <a:p>
            <a:pPr marL="285750" indent="-285750">
              <a:buFont typeface="Wingdings" pitchFamily="2" charset="2"/>
              <a:buChar char="Ø"/>
            </a:pPr>
            <a:r>
              <a:rPr lang="en-US" sz="1200" dirty="0">
                <a:latin typeface="Bookman Old Style" panose="02050604050505020204" pitchFamily="18" charset="0"/>
              </a:rPr>
              <a:t>A population is a distinct group of individuals, whether that group comprises a nation or a group of people with a common characteristic. In </a:t>
            </a:r>
            <a:r>
              <a:rPr lang="en-US" sz="1200" u="sng" dirty="0">
                <a:latin typeface="Bookman Old Style" panose="02050604050505020204" pitchFamily="18" charset="0"/>
                <a:hlinkClick r:id="rId3"/>
              </a:rPr>
              <a:t>statistics</a:t>
            </a:r>
            <a:r>
              <a:rPr lang="en-US" sz="1200" dirty="0">
                <a:latin typeface="Bookman Old Style" panose="02050604050505020204" pitchFamily="18" charset="0"/>
              </a:rPr>
              <a:t>, a population is the pool of individuals from which a statistical sample is drawn for a </a:t>
            </a:r>
            <a:r>
              <a:rPr lang="en-US" sz="1200" dirty="0" smtClean="0">
                <a:latin typeface="Bookman Old Style" panose="02050604050505020204" pitchFamily="18" charset="0"/>
              </a:rPr>
              <a:t>study. Or</a:t>
            </a:r>
          </a:p>
          <a:p>
            <a:pPr marL="285750" indent="-285750">
              <a:buFont typeface="Wingdings" pitchFamily="2" charset="2"/>
              <a:buChar char="Ø"/>
            </a:pPr>
            <a:r>
              <a:rPr lang="en-US" sz="1200" dirty="0"/>
              <a:t> </a:t>
            </a:r>
            <a:r>
              <a:rPr lang="en-US" sz="1200" dirty="0">
                <a:latin typeface="Bookman Old Style" panose="02050604050505020204" pitchFamily="18" charset="0"/>
              </a:rPr>
              <a:t>typically refers to the number of people in a single area, whether it be a city or town, region, country, continent, or the world. Governments typically quantify the size of the resident population within their jurisdiction using a </a:t>
            </a:r>
            <a:r>
              <a:rPr lang="en-US" sz="1200" dirty="0">
                <a:latin typeface="Bookman Old Style" panose="02050604050505020204" pitchFamily="18" charset="0"/>
                <a:hlinkClick r:id="rId4" tooltip="Census"/>
              </a:rPr>
              <a:t>census</a:t>
            </a:r>
            <a:r>
              <a:rPr lang="en-US" sz="1200" dirty="0">
                <a:latin typeface="Bookman Old Style" panose="02050604050505020204" pitchFamily="18" charset="0"/>
              </a:rPr>
              <a:t>, a process of collecting</a:t>
            </a:r>
            <a:r>
              <a:rPr lang="en-US" sz="1200">
                <a:latin typeface="Bookman Old Style" panose="02050604050505020204" pitchFamily="18" charset="0"/>
              </a:rPr>
              <a:t>, </a:t>
            </a:r>
            <a:r>
              <a:rPr lang="en-US" sz="1200" smtClean="0">
                <a:latin typeface="Bookman Old Style" panose="02050604050505020204" pitchFamily="18" charset="0"/>
              </a:rPr>
              <a:t>analyzing, </a:t>
            </a:r>
            <a:r>
              <a:rPr lang="en-US" sz="1200" dirty="0">
                <a:latin typeface="Bookman Old Style" panose="02050604050505020204" pitchFamily="18" charset="0"/>
              </a:rPr>
              <a:t>compiling, and publishing data regarding a population</a:t>
            </a:r>
          </a:p>
          <a:p>
            <a:pPr marL="285750" lvl="0" indent="-285750" algn="l" rtl="0">
              <a:spcBef>
                <a:spcPts val="600"/>
              </a:spcBef>
              <a:spcAft>
                <a:spcPts val="0"/>
              </a:spcAft>
              <a:buFont typeface="Wingdings" pitchFamily="2" charset="2"/>
              <a:buChar char="Ø"/>
            </a:pPr>
            <a:endParaRPr lang="en-US" sz="1400" b="1" dirty="0" smtClean="0">
              <a:latin typeface="Times New Roman" pitchFamily="18" charset="0"/>
              <a:ea typeface="Titillium Web"/>
              <a:cs typeface="Times New Roman" pitchFamily="18" charset="0"/>
              <a:sym typeface="Titillium Web"/>
            </a:endParaRPr>
          </a:p>
        </p:txBody>
      </p:sp>
      <p:pic>
        <p:nvPicPr>
          <p:cNvPr id="3852" name="Google Shape;3852;p15" descr="photo-1434030216411-0b793f4b4173.jpg"/>
          <p:cNvPicPr preferRelativeResize="0"/>
          <p:nvPr/>
        </p:nvPicPr>
        <p:blipFill rotWithShape="1">
          <a:blip r:embed="rId5">
            <a:alphaModFix/>
          </a:blip>
          <a:srcRect l="23367" r="21417"/>
          <a:stretch/>
        </p:blipFill>
        <p:spPr>
          <a:xfrm>
            <a:off x="0" y="0"/>
            <a:ext cx="2840000" cy="5143500"/>
          </a:xfrm>
          <a:prstGeom prst="rect">
            <a:avLst/>
          </a:prstGeom>
          <a:noFill/>
          <a:ln>
            <a:noFill/>
          </a:ln>
        </p:spPr>
      </p:pic>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52"/>
                                        </p:tgtEl>
                                        <p:attrNameLst>
                                          <p:attrName>style.visibility</p:attrName>
                                        </p:attrNameLst>
                                      </p:cBhvr>
                                      <p:to>
                                        <p:strVal val="visible"/>
                                      </p:to>
                                    </p:set>
                                    <p:animEffect transition="in" filter="wheel(1)">
                                      <p:cBhvr>
                                        <p:cTn id="12" dur="2000"/>
                                        <p:tgtEl>
                                          <p:spTgt spid="385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851">
                                            <p:txEl>
                                              <p:pRg st="0" end="0"/>
                                            </p:txEl>
                                          </p:spTgt>
                                        </p:tgtEl>
                                        <p:attrNameLst>
                                          <p:attrName>style.visibility</p:attrName>
                                        </p:attrNameLst>
                                      </p:cBhvr>
                                      <p:to>
                                        <p:strVal val="visible"/>
                                      </p:to>
                                    </p:set>
                                    <p:animEffect transition="in" filter="fade">
                                      <p:cBhvr>
                                        <p:cTn id="17" dur="2000"/>
                                        <p:tgtEl>
                                          <p:spTgt spid="3851">
                                            <p:txEl>
                                              <p:pRg st="0" end="0"/>
                                            </p:txEl>
                                          </p:spTgt>
                                        </p:tgtEl>
                                      </p:cBhvr>
                                    </p:animEffect>
                                    <p:anim calcmode="lin" valueType="num">
                                      <p:cBhvr>
                                        <p:cTn id="18"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851">
                                            <p:txEl>
                                              <p:pRg st="1" end="1"/>
                                            </p:txEl>
                                          </p:spTgt>
                                        </p:tgtEl>
                                        <p:attrNameLst>
                                          <p:attrName>style.visibility</p:attrName>
                                        </p:attrNameLst>
                                      </p:cBhvr>
                                      <p:to>
                                        <p:strVal val="visible"/>
                                      </p:to>
                                    </p:set>
                                    <p:animEffect transition="in" filter="fade">
                                      <p:cBhvr>
                                        <p:cTn id="24" dur="2000"/>
                                        <p:tgtEl>
                                          <p:spTgt spid="3851">
                                            <p:txEl>
                                              <p:pRg st="1" end="1"/>
                                            </p:txEl>
                                          </p:spTgt>
                                        </p:tgtEl>
                                      </p:cBhvr>
                                    </p:animEffect>
                                    <p:anim calcmode="lin" valueType="num">
                                      <p:cBhvr>
                                        <p:cTn id="25"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851">
                                            <p:txEl>
                                              <p:pRg st="2" end="2"/>
                                            </p:txEl>
                                          </p:spTgt>
                                        </p:tgtEl>
                                        <p:attrNameLst>
                                          <p:attrName>style.visibility</p:attrName>
                                        </p:attrNameLst>
                                      </p:cBhvr>
                                      <p:to>
                                        <p:strVal val="visible"/>
                                      </p:to>
                                    </p:set>
                                    <p:animEffect transition="in" filter="fade">
                                      <p:cBhvr>
                                        <p:cTn id="31" dur="2000"/>
                                        <p:tgtEl>
                                          <p:spTgt spid="3851">
                                            <p:txEl>
                                              <p:pRg st="2" end="2"/>
                                            </p:txEl>
                                          </p:spTgt>
                                        </p:tgtEl>
                                      </p:cBhvr>
                                    </p:animEffect>
                                    <p:anim calcmode="lin" valueType="num">
                                      <p:cBhvr>
                                        <p:cTn id="32"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600" b="1" dirty="0" smtClean="0">
                <a:solidFill>
                  <a:schemeClr val="accent6"/>
                </a:solidFill>
                <a:latin typeface="Times New Roman" pitchFamily="18" charset="0"/>
                <a:cs typeface="Times New Roman" pitchFamily="18" charset="0"/>
              </a:rPr>
              <a:t>TYPES OF POPULATION</a:t>
            </a:r>
            <a:endParaRPr lang="en-US" sz="1600" b="1" dirty="0">
              <a:solidFill>
                <a:schemeClr val="accent6"/>
              </a:solidFill>
              <a:latin typeface="Times New Roman" pitchFamily="18" charset="0"/>
              <a:cs typeface="Times New Roman" pitchFamily="18" charset="0"/>
            </a:endParaRPr>
          </a:p>
        </p:txBody>
      </p:sp>
      <p:sp>
        <p:nvSpPr>
          <p:cNvPr id="3859" name="Google Shape;3859;p16"/>
          <p:cNvSpPr txBox="1">
            <a:spLocks noGrp="1"/>
          </p:cNvSpPr>
          <p:nvPr>
            <p:ph type="subTitle" idx="1"/>
          </p:nvPr>
        </p:nvSpPr>
        <p:spPr>
          <a:xfrm>
            <a:off x="685800" y="590550"/>
            <a:ext cx="6629400" cy="3886199"/>
          </a:xfrm>
          <a:prstGeom prst="rect">
            <a:avLst/>
          </a:prstGeom>
        </p:spPr>
        <p:txBody>
          <a:bodyPr spcFirstLastPara="1" wrap="square" lIns="91425" tIns="91425" rIns="91425" bIns="91425" anchor="t" anchorCtr="0">
            <a:noAutofit/>
          </a:bodyPr>
          <a:lstStyle/>
          <a:p>
            <a:pPr marL="285750" lvl="0" indent="-285750">
              <a:buFont typeface="Wingdings" pitchFamily="2" charset="2"/>
              <a:buChar char="Ø"/>
            </a:pPr>
            <a:r>
              <a:rPr lang="en-US" sz="1200" dirty="0">
                <a:solidFill>
                  <a:schemeClr val="accent6"/>
                </a:solidFill>
                <a:latin typeface="Bookman Old Style" panose="02050604050505020204" pitchFamily="18" charset="0"/>
              </a:rPr>
              <a:t>A population pyramid, or age structure graph, is a simple graph that conveys the complex social narrative of a population through its shape. Demographers use these simple graphs to evaluate the extent of development for a given population – usually an individual nation – and to make predictions about the types of services that population will need e.g. schools, hospitals, homes, etc. And while every population pyramid is unique, most can be categorized into three prototypical shapes: expansive (young and growing), constrictive (elderly and shrinking), and stationary (little or no population growth). Let’s take a deeper dive into the trends these three shapes reveal about a population and its needs</a:t>
            </a:r>
            <a:r>
              <a:rPr lang="en-US" sz="1200" dirty="0" smtClean="0">
                <a:solidFill>
                  <a:schemeClr val="accent6"/>
                </a:solidFill>
                <a:latin typeface="Bookman Old Style" panose="02050604050505020204" pitchFamily="18" charset="0"/>
              </a:rPr>
              <a:t>.</a:t>
            </a:r>
          </a:p>
          <a:p>
            <a:pPr marL="0" lvl="0" indent="0"/>
            <a:endParaRPr lang="en-US" sz="1200" dirty="0" smtClean="0">
              <a:solidFill>
                <a:schemeClr val="accent6"/>
              </a:solidFill>
              <a:latin typeface="Bookman Old Style" panose="02050604050505020204" pitchFamily="18" charset="0"/>
            </a:endParaRPr>
          </a:p>
          <a:p>
            <a:endParaRPr lang="en-US" sz="1200" b="1" dirty="0">
              <a:solidFill>
                <a:schemeClr val="accent6"/>
              </a:solidFill>
              <a:latin typeface="Bookman Old Style" panose="02050604050505020204" pitchFamily="18" charset="0"/>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209551"/>
            <a:ext cx="6761100" cy="685800"/>
          </a:xfrm>
        </p:spPr>
        <p:txBody>
          <a:bodyPr/>
          <a:lstStyle/>
          <a:p>
            <a:r>
              <a:rPr lang="en-US" sz="1400" b="1" cap="all" dirty="0" smtClean="0">
                <a:solidFill>
                  <a:schemeClr val="accent6"/>
                </a:solidFill>
                <a:latin typeface="Bookman Old Style" panose="02050604050505020204" pitchFamily="18" charset="0"/>
              </a:rPr>
              <a:t>1.EXPANSIVE pyramids</a:t>
            </a:r>
            <a:r>
              <a:rPr lang="en-US" sz="1400" b="1" dirty="0">
                <a:solidFill>
                  <a:schemeClr val="accent6"/>
                </a:solidFill>
                <a:latin typeface="Bookman Old Style" panose="02050604050505020204" pitchFamily="18" charset="0"/>
              </a:rPr>
              <a:t/>
            </a:r>
            <a:br>
              <a:rPr lang="en-US" sz="1400" b="1" dirty="0">
                <a:solidFill>
                  <a:schemeClr val="accent6"/>
                </a:solidFill>
                <a:latin typeface="Bookman Old Style" panose="02050604050505020204" pitchFamily="18" charset="0"/>
              </a:rPr>
            </a:br>
            <a:endParaRPr lang="en-US" sz="1400" dirty="0"/>
          </a:p>
        </p:txBody>
      </p:sp>
      <p:sp>
        <p:nvSpPr>
          <p:cNvPr id="3" name="Text Placeholder 2"/>
          <p:cNvSpPr>
            <a:spLocks noGrp="1"/>
          </p:cNvSpPr>
          <p:nvPr>
            <p:ph type="body" idx="1"/>
          </p:nvPr>
        </p:nvSpPr>
        <p:spPr>
          <a:xfrm>
            <a:off x="718300" y="895350"/>
            <a:ext cx="3242400" cy="3954300"/>
          </a:xfrm>
        </p:spPr>
        <p:txBody>
          <a:bodyPr/>
          <a:lstStyle/>
          <a:p>
            <a:r>
              <a:rPr lang="en-US" sz="1200" dirty="0">
                <a:solidFill>
                  <a:schemeClr val="accent6"/>
                </a:solidFill>
                <a:latin typeface="Bookman Old Style" panose="02050604050505020204" pitchFamily="18" charset="0"/>
              </a:rPr>
              <a:t>Expansive population pyramids are used to describe populations that are young and growing. They are often characterized by their typical ‘pyramid’ shape, which has a broad base and narrow top. Expansive population pyramids show a larger percentage of the population in the younger age cohorts, usually with each age cohort smaller in size than the one below it. These types of populations are typically representative of developing nations, whose populations often have high fertility rates and lower than average life expectancies.</a:t>
            </a:r>
          </a:p>
          <a:p>
            <a:pPr marL="285750" lvl="0" indent="-285750">
              <a:buFont typeface="Wingdings" pitchFamily="2" charset="2"/>
              <a:buChar char="Ø"/>
            </a:pPr>
            <a:endParaRPr lang="en-US" b="1" dirty="0">
              <a:solidFill>
                <a:schemeClr val="accent6"/>
              </a:solidFill>
              <a:latin typeface="Bookman Old Style" panose="02050604050505020204" pitchFamily="18" charset="0"/>
              <a:ea typeface="Titillium Web"/>
              <a:cs typeface="Times New Roman" pitchFamily="18" charset="0"/>
              <a:sym typeface="Titillium Web"/>
            </a:endParaRPr>
          </a:p>
          <a:p>
            <a:endParaRPr lang="en-US" dirty="0"/>
          </a:p>
        </p:txBody>
      </p:sp>
      <p:sp>
        <p:nvSpPr>
          <p:cNvPr id="4" name="Text Placeholder 3"/>
          <p:cNvSpPr>
            <a:spLocks noGrp="1"/>
          </p:cNvSpPr>
          <p:nvPr>
            <p:ph type="body" idx="2"/>
          </p:nvPr>
        </p:nvSpPr>
        <p:spPr>
          <a:xfrm>
            <a:off x="4156071" y="971550"/>
            <a:ext cx="3242400" cy="3878100"/>
          </a:xfrm>
        </p:spPr>
        <p:txBody>
          <a:bodyPr/>
          <a:lstStyle/>
          <a:p>
            <a:endParaRPr lang="en-US" dirty="0"/>
          </a:p>
        </p:txBody>
      </p:sp>
      <p:pic>
        <p:nvPicPr>
          <p:cNvPr id="8" name="Picture 7" descr="https://populationeducation.org/wp-content/uploads/2016/03/expansive.png"/>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71550"/>
            <a:ext cx="3276600" cy="3886200"/>
          </a:xfrm>
          <a:prstGeom prst="rect">
            <a:avLst/>
          </a:prstGeom>
          <a:noFill/>
          <a:ln>
            <a:noFill/>
          </a:ln>
        </p:spPr>
      </p:pic>
    </p:spTree>
    <p:extLst>
      <p:ext uri="{BB962C8B-B14F-4D97-AF65-F5344CB8AC3E}">
        <p14:creationId xmlns:p14="http://schemas.microsoft.com/office/powerpoint/2010/main" val="93594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title"/>
          </p:nvPr>
        </p:nvSpPr>
        <p:spPr>
          <a:xfrm>
            <a:off x="718300" y="285751"/>
            <a:ext cx="6761100" cy="533400"/>
          </a:xfrm>
          <a:prstGeom prst="rect">
            <a:avLst/>
          </a:prstGeom>
        </p:spPr>
        <p:txBody>
          <a:bodyPr spcFirstLastPara="1" wrap="square" lIns="91425" tIns="91425" rIns="91425" bIns="91425" anchor="b" anchorCtr="0">
            <a:noAutofit/>
          </a:bodyPr>
          <a:lstStyle/>
          <a:p>
            <a:r>
              <a:rPr lang="en-US" sz="1800" b="1" dirty="0" smtClean="0">
                <a:solidFill>
                  <a:schemeClr val="accent6"/>
                </a:solidFill>
                <a:latin typeface="Bookman Old Style" panose="02050604050505020204" pitchFamily="18" charset="0"/>
                <a:cs typeface="Times New Roman" pitchFamily="18" charset="0"/>
              </a:rPr>
              <a:t> 2. </a:t>
            </a:r>
            <a:r>
              <a:rPr lang="en-US" sz="1800" b="1" cap="all" dirty="0" smtClean="0">
                <a:solidFill>
                  <a:schemeClr val="accent6"/>
                </a:solidFill>
                <a:latin typeface="Bookman Old Style" panose="02050604050505020204" pitchFamily="18" charset="0"/>
              </a:rPr>
              <a:t>CONSTRICTIVE </a:t>
            </a:r>
            <a:r>
              <a:rPr lang="en-US" sz="1800" b="1" cap="all" dirty="0">
                <a:solidFill>
                  <a:schemeClr val="accent6"/>
                </a:solidFill>
                <a:latin typeface="Bookman Old Style" panose="02050604050505020204" pitchFamily="18" charset="0"/>
              </a:rPr>
              <a:t>pyramids</a:t>
            </a:r>
            <a:endParaRPr lang="en-US" sz="1800" dirty="0"/>
          </a:p>
        </p:txBody>
      </p:sp>
      <p:sp>
        <p:nvSpPr>
          <p:cNvPr id="2" name="Text Placeholder 1"/>
          <p:cNvSpPr>
            <a:spLocks noGrp="1"/>
          </p:cNvSpPr>
          <p:nvPr>
            <p:ph type="body" idx="2"/>
          </p:nvPr>
        </p:nvSpPr>
        <p:spPr>
          <a:xfrm>
            <a:off x="4156070" y="819150"/>
            <a:ext cx="3768729" cy="4030500"/>
          </a:xfrm>
        </p:spPr>
        <p:txBody>
          <a:bodyPr/>
          <a:lstStyle/>
          <a:p>
            <a:endParaRPr lang="en-US" sz="1200" dirty="0"/>
          </a:p>
        </p:txBody>
      </p:sp>
      <p:sp>
        <p:nvSpPr>
          <p:cNvPr id="3" name="Text Placeholder 2"/>
          <p:cNvSpPr>
            <a:spLocks noGrp="1"/>
          </p:cNvSpPr>
          <p:nvPr>
            <p:ph type="body" idx="1"/>
          </p:nvPr>
        </p:nvSpPr>
        <p:spPr>
          <a:xfrm>
            <a:off x="381000" y="819150"/>
            <a:ext cx="3579700" cy="4030500"/>
          </a:xfrm>
        </p:spPr>
        <p:txBody>
          <a:bodyPr/>
          <a:lstStyle/>
          <a:p>
            <a:r>
              <a:rPr lang="en-US" sz="1200" dirty="0">
                <a:latin typeface="Bookman Old Style" panose="02050604050505020204" pitchFamily="18" charset="0"/>
              </a:rPr>
              <a:t>Constrictive population pyramids are used to describe populations that are elderly and shrinking. Constrictive pyramids can often look like beehives and typically have an inverted shape with the graph tapering in at the bottom. Constrictive pyramids have smaller percentages of people in the younger age cohorts and are typically characteristic of countries with higher levels of social and economic development, where access to quality education and health care is available to a large portion of the population.</a:t>
            </a:r>
          </a:p>
        </p:txBody>
      </p:sp>
      <p:pic>
        <p:nvPicPr>
          <p:cNvPr id="7" name="Picture 6" descr="https://populationeducation.org/wp-content/uploads/2016/03/constrictive.p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42950"/>
            <a:ext cx="4048125" cy="4129405"/>
          </a:xfrm>
          <a:prstGeom prst="rect">
            <a:avLst/>
          </a:prstGeom>
          <a:noFill/>
          <a:ln>
            <a:noFill/>
          </a:ln>
        </p:spPr>
      </p:pic>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133351"/>
            <a:ext cx="6761100" cy="457200"/>
          </a:xfrm>
        </p:spPr>
        <p:txBody>
          <a:bodyPr/>
          <a:lstStyle/>
          <a:p>
            <a:r>
              <a:rPr lang="en-US" sz="1600" dirty="0" smtClean="0"/>
              <a:t/>
            </a:r>
            <a:br>
              <a:rPr lang="en-US" sz="1600" dirty="0" smtClean="0"/>
            </a:br>
            <a:r>
              <a:rPr lang="en-US" sz="1600" b="1" dirty="0">
                <a:solidFill>
                  <a:schemeClr val="accent6"/>
                </a:solidFill>
                <a:latin typeface="Bookman Old Style" panose="02050604050505020204" pitchFamily="18" charset="0"/>
              </a:rPr>
              <a:t/>
            </a:r>
            <a:br>
              <a:rPr lang="en-US" sz="1600" b="1" dirty="0">
                <a:solidFill>
                  <a:schemeClr val="accent6"/>
                </a:solidFill>
                <a:latin typeface="Bookman Old Style" panose="02050604050505020204" pitchFamily="18" charset="0"/>
              </a:rPr>
            </a:br>
            <a:r>
              <a:rPr lang="en-US" sz="1600" b="1" dirty="0" smtClean="0">
                <a:solidFill>
                  <a:schemeClr val="accent6"/>
                </a:solidFill>
                <a:latin typeface="Bookman Old Style" panose="02050604050505020204" pitchFamily="18" charset="0"/>
              </a:rPr>
              <a:t>3.STATIONARY PYRAMIDS</a:t>
            </a:r>
            <a:endParaRPr lang="en-US" sz="1600" dirty="0"/>
          </a:p>
        </p:txBody>
      </p:sp>
      <p:sp>
        <p:nvSpPr>
          <p:cNvPr id="5" name="Google Shape;3859;p16"/>
          <p:cNvSpPr txBox="1">
            <a:spLocks noGrp="1"/>
          </p:cNvSpPr>
          <p:nvPr>
            <p:ph type="body" idx="1"/>
          </p:nvPr>
        </p:nvSpPr>
        <p:spPr>
          <a:xfrm>
            <a:off x="718300" y="742950"/>
            <a:ext cx="3242400" cy="4106700"/>
          </a:xfrm>
          <a:prstGeom prst="rect">
            <a:avLst/>
          </a:prstGeom>
        </p:spPr>
        <p:txBody>
          <a:bodyPr spcFirstLastPara="1" wrap="square" lIns="91425" tIns="91425" rIns="91425" bIns="91425" anchor="t" anchorCtr="0">
            <a:noAutofit/>
          </a:bodyPr>
          <a:lstStyle/>
          <a:p>
            <a:r>
              <a:rPr lang="en-US" sz="1400" dirty="0" smtClean="0">
                <a:solidFill>
                  <a:schemeClr val="accent6"/>
                </a:solidFill>
                <a:latin typeface="Bookman Old Style" panose="02050604050505020204" pitchFamily="18" charset="0"/>
              </a:rPr>
              <a:t>Stationary</a:t>
            </a:r>
            <a:r>
              <a:rPr lang="en-US" sz="1400" dirty="0">
                <a:solidFill>
                  <a:schemeClr val="accent6"/>
                </a:solidFill>
                <a:latin typeface="Bookman Old Style" panose="02050604050505020204" pitchFamily="18" charset="0"/>
              </a:rPr>
              <a:t>, or near stationary, population pyramids are used to describe populations that are not growing. They are characterized by their rectangular shape, displaying somewhat equal percentages across age cohorts that taper off toward the top. These pyramids are often characteristic of developed nations, where birth rates are low and overall quality of life is high.</a:t>
            </a:r>
          </a:p>
        </p:txBody>
      </p:sp>
      <p:sp>
        <p:nvSpPr>
          <p:cNvPr id="3" name="Text Placeholder 2"/>
          <p:cNvSpPr>
            <a:spLocks noGrp="1"/>
          </p:cNvSpPr>
          <p:nvPr>
            <p:ph type="body" idx="2"/>
          </p:nvPr>
        </p:nvSpPr>
        <p:spPr>
          <a:xfrm>
            <a:off x="3962400" y="666750"/>
            <a:ext cx="3581400" cy="4182900"/>
          </a:xfrm>
        </p:spPr>
        <p:txBody>
          <a:bodyPr/>
          <a:lstStyle/>
          <a:p>
            <a:endParaRPr lang="en-US" dirty="0"/>
          </a:p>
        </p:txBody>
      </p:sp>
      <p:pic>
        <p:nvPicPr>
          <p:cNvPr id="7" name="Picture 6" descr="https://populationeducation.org/wp-content/uploads/2016/03/stationary.png"/>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66750"/>
            <a:ext cx="3581400" cy="4270375"/>
          </a:xfrm>
          <a:prstGeom prst="rect">
            <a:avLst/>
          </a:prstGeom>
          <a:noFill/>
          <a:ln>
            <a:noFill/>
          </a:ln>
        </p:spPr>
      </p:pic>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50;p15"/>
          <p:cNvSpPr txBox="1">
            <a:spLocks/>
          </p:cNvSpPr>
          <p:nvPr/>
        </p:nvSpPr>
        <p:spPr>
          <a:xfrm>
            <a:off x="762001" y="133350"/>
            <a:ext cx="6629400"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9pPr>
          </a:lstStyle>
          <a:p>
            <a:endParaRPr lang="en-US"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666750"/>
            <a:ext cx="6761100" cy="4047300"/>
          </a:xfrm>
        </p:spPr>
        <p:txBody>
          <a:bodyPr/>
          <a:lstStyle/>
          <a:p>
            <a:r>
              <a:rPr lang="en-US" sz="1400" b="1" dirty="0">
                <a:latin typeface="Bookman Old Style" panose="02050604050505020204" pitchFamily="18" charset="0"/>
              </a:rPr>
              <a:t>Population change</a:t>
            </a:r>
            <a:r>
              <a:rPr lang="en-US" sz="1400" dirty="0">
                <a:latin typeface="Bookman Old Style" panose="02050604050505020204" pitchFamily="18" charset="0"/>
              </a:rPr>
              <a:t>, defined generally, is the difference in the size of a population between the end and the beginning of a given time period (usually one year). Specifically, it is the difference in population size on 1 January of two consecutive years.</a:t>
            </a:r>
          </a:p>
          <a:p>
            <a:r>
              <a:rPr lang="en-US" sz="1400" b="1" dirty="0">
                <a:latin typeface="Bookman Old Style" panose="02050604050505020204" pitchFamily="18" charset="0"/>
              </a:rPr>
              <a:t>Population change has two components</a:t>
            </a:r>
            <a:r>
              <a:rPr lang="en-US" sz="1400" dirty="0">
                <a:latin typeface="Bookman Old Style" panose="02050604050505020204" pitchFamily="18" charset="0"/>
              </a:rPr>
              <a:t>:</a:t>
            </a:r>
          </a:p>
          <a:p>
            <a:pPr lvl="0"/>
            <a:r>
              <a:rPr lang="en-US" sz="1400" b="1" dirty="0">
                <a:latin typeface="Bookman Old Style" panose="02050604050505020204" pitchFamily="18" charset="0"/>
                <a:hlinkClick r:id="rId2"/>
              </a:rPr>
              <a:t>natural population change</a:t>
            </a:r>
            <a:r>
              <a:rPr lang="en-US" sz="1400" dirty="0">
                <a:latin typeface="Bookman Old Style" panose="02050604050505020204" pitchFamily="18" charset="0"/>
              </a:rPr>
              <a:t> (the number of </a:t>
            </a:r>
            <a:r>
              <a:rPr lang="en-US" sz="1400" dirty="0">
                <a:latin typeface="Bookman Old Style" panose="02050604050505020204" pitchFamily="18" charset="0"/>
                <a:hlinkClick r:id="rId3"/>
              </a:rPr>
              <a:t>live births</a:t>
            </a:r>
            <a:r>
              <a:rPr lang="en-US" sz="1400" dirty="0">
                <a:latin typeface="Bookman Old Style" panose="02050604050505020204" pitchFamily="18" charset="0"/>
              </a:rPr>
              <a:t> minus the number of </a:t>
            </a:r>
            <a:r>
              <a:rPr lang="en-US" sz="1400" dirty="0">
                <a:latin typeface="Bookman Old Style" panose="02050604050505020204" pitchFamily="18" charset="0"/>
                <a:hlinkClick r:id="rId4"/>
              </a:rPr>
              <a:t>deaths</a:t>
            </a:r>
            <a:r>
              <a:rPr lang="en-US" sz="1400" dirty="0">
                <a:latin typeface="Bookman Old Style" panose="02050604050505020204" pitchFamily="18" charset="0"/>
              </a:rPr>
              <a:t>);</a:t>
            </a:r>
          </a:p>
          <a:p>
            <a:pPr lvl="0"/>
            <a:r>
              <a:rPr lang="en-US" sz="1400" dirty="0">
                <a:latin typeface="Bookman Old Style" panose="02050604050505020204" pitchFamily="18" charset="0"/>
                <a:hlinkClick r:id="rId5"/>
              </a:rPr>
              <a:t>net migration</a:t>
            </a:r>
            <a:r>
              <a:rPr lang="en-US" sz="1400" dirty="0">
                <a:latin typeface="Bookman Old Style" panose="02050604050505020204" pitchFamily="18" charset="0"/>
              </a:rPr>
              <a:t> (the number of </a:t>
            </a:r>
            <a:r>
              <a:rPr lang="en-US" sz="1400" dirty="0">
                <a:latin typeface="Bookman Old Style" panose="02050604050505020204" pitchFamily="18" charset="0"/>
                <a:hlinkClick r:id="rId6"/>
              </a:rPr>
              <a:t>immigrants</a:t>
            </a:r>
            <a:r>
              <a:rPr lang="en-US" sz="1400" dirty="0">
                <a:latin typeface="Bookman Old Style" panose="02050604050505020204" pitchFamily="18" charset="0"/>
              </a:rPr>
              <a:t> minus the number of </a:t>
            </a:r>
            <a:r>
              <a:rPr lang="en-US" sz="1400" dirty="0">
                <a:latin typeface="Bookman Old Style" panose="02050604050505020204" pitchFamily="18" charset="0"/>
                <a:hlinkClick r:id="rId7"/>
              </a:rPr>
              <a:t>emigrants</a:t>
            </a:r>
            <a:r>
              <a:rPr lang="en-US" sz="1400" dirty="0">
                <a:latin typeface="Bookman Old Style" panose="02050604050505020204" pitchFamily="18" charset="0"/>
              </a:rPr>
              <a:t>, plus statistical adjustment – it should be noted that net migration as referred to in the context of population change statistics includes the statistical adjustments occurring in the annual balance of the population and that it serves the purpose of closing this balance).</a:t>
            </a:r>
          </a:p>
          <a:p>
            <a:endParaRPr lang="en-US" dirty="0"/>
          </a:p>
        </p:txBody>
      </p:sp>
    </p:spTree>
    <p:extLst>
      <p:ext uri="{BB962C8B-B14F-4D97-AF65-F5344CB8AC3E}">
        <p14:creationId xmlns:p14="http://schemas.microsoft.com/office/powerpoint/2010/main" val="29334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850;p15"/>
          <p:cNvSpPr txBox="1">
            <a:spLocks noGrp="1"/>
          </p:cNvSpPr>
          <p:nvPr>
            <p:ph type="ctrTitle" idx="4294967295"/>
          </p:nvPr>
        </p:nvSpPr>
        <p:spPr>
          <a:xfrm>
            <a:off x="1567025" y="285750"/>
            <a:ext cx="4147975" cy="457200"/>
          </a:xfrm>
          <a:prstGeom prst="rect">
            <a:avLst/>
          </a:prstGeom>
        </p:spPr>
        <p:txBody>
          <a:bodyPr spcFirstLastPara="1" wrap="square" lIns="91425" tIns="91425" rIns="91425" bIns="91425" anchor="b" anchorCtr="0">
            <a:noAutofit/>
          </a:bodyPr>
          <a:lstStyle/>
          <a:p>
            <a:r>
              <a:rPr lang="en-US" sz="1800" dirty="0">
                <a:solidFill>
                  <a:schemeClr val="accent6"/>
                </a:solidFill>
              </a:rPr>
              <a:t>Causes and rates of population change</a:t>
            </a:r>
          </a:p>
        </p:txBody>
      </p:sp>
      <p:sp>
        <p:nvSpPr>
          <p:cNvPr id="2" name="Rectangle 1"/>
          <p:cNvSpPr/>
          <p:nvPr/>
        </p:nvSpPr>
        <p:spPr>
          <a:xfrm>
            <a:off x="533400" y="1663809"/>
            <a:ext cx="6324600" cy="1384995"/>
          </a:xfrm>
          <a:prstGeom prst="rect">
            <a:avLst/>
          </a:prstGeom>
        </p:spPr>
        <p:txBody>
          <a:bodyPr wrap="square">
            <a:spAutoFit/>
          </a:bodyPr>
          <a:lstStyle/>
          <a:p>
            <a:r>
              <a:rPr lang="en-US" dirty="0"/>
              <a:t>The three main causes of population change</a:t>
            </a:r>
          </a:p>
          <a:p>
            <a:pPr lvl="0"/>
            <a:r>
              <a:rPr lang="en-US" b="1" dirty="0"/>
              <a:t>Births</a:t>
            </a:r>
            <a:r>
              <a:rPr lang="en-US" dirty="0"/>
              <a:t> - usually measured using the birth rate (number of live births per 1,000 of the population per year).</a:t>
            </a:r>
          </a:p>
          <a:p>
            <a:pPr lvl="0"/>
            <a:r>
              <a:rPr lang="en-US" b="1" dirty="0"/>
              <a:t>Deaths</a:t>
            </a:r>
            <a:r>
              <a:rPr lang="en-US" dirty="0"/>
              <a:t> - usually measured using the death rate (number of deaths per 1,000 of the population per year).</a:t>
            </a:r>
          </a:p>
          <a:p>
            <a:pPr lvl="0"/>
            <a:r>
              <a:rPr lang="en-US" b="1" dirty="0"/>
              <a:t>Migration</a:t>
            </a:r>
            <a:r>
              <a:rPr lang="en-US" dirty="0"/>
              <a:t> - the movement of people in and out of an area.</a:t>
            </a:r>
          </a:p>
        </p:txBody>
      </p:sp>
    </p:spTree>
    <p:extLst>
      <p:ext uri="{BB962C8B-B14F-4D97-AF65-F5344CB8AC3E}">
        <p14:creationId xmlns:p14="http://schemas.microsoft.com/office/powerpoint/2010/main" val="289089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8300" y="133351"/>
            <a:ext cx="6761100" cy="609599"/>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en-US" sz="1800" b="1" dirty="0">
                <a:solidFill>
                  <a:schemeClr val="accent6"/>
                </a:solidFill>
              </a:rPr>
              <a:t>Causes and rates of population </a:t>
            </a:r>
            <a:r>
              <a:rPr lang="en-US" sz="1800" b="1" dirty="0" smtClean="0">
                <a:solidFill>
                  <a:schemeClr val="accent6"/>
                </a:solidFill>
              </a:rPr>
              <a:t>growth</a:t>
            </a:r>
            <a:endParaRPr lang="en-US" sz="1800" b="1"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819150"/>
            <a:ext cx="6761100" cy="3894900"/>
          </a:xfrm>
        </p:spPr>
        <p:txBody>
          <a:bodyPr/>
          <a:lstStyle/>
          <a:p>
            <a:pPr fontAlgn="base"/>
            <a:r>
              <a:rPr lang="en-US" sz="1200" b="1" dirty="0" err="1">
                <a:latin typeface="Bookman Old Style" panose="02050604050505020204" pitchFamily="18" charset="0"/>
              </a:rPr>
              <a:t>i</a:t>
            </a:r>
            <a:r>
              <a:rPr lang="en-US" sz="1100" b="1" dirty="0">
                <a:latin typeface="Bookman Old Style" panose="02050604050505020204" pitchFamily="18" charset="0"/>
              </a:rPr>
              <a:t>. Decline in the Death Rate:</a:t>
            </a:r>
          </a:p>
          <a:p>
            <a:pPr fontAlgn="base"/>
            <a:r>
              <a:rPr lang="en-US" sz="1100" dirty="0">
                <a:latin typeface="Bookman Old Style" panose="02050604050505020204" pitchFamily="18" charset="0"/>
              </a:rPr>
              <a:t>The fall in death rates that is decline in mortality rate is one fundamental causes of overpopulation. Owing to the advancements in medicine, man has found cures to the previously fatal diseases. The new inventions in medicine have brought in treatments for most of the dreadful diseases. This has resulted in an increase in the life expectancy of individuals. Mortality rate has declined leading to an increase in population.</a:t>
            </a:r>
          </a:p>
          <a:p>
            <a:pPr fontAlgn="base"/>
            <a:r>
              <a:rPr lang="en-US" sz="1100" dirty="0">
                <a:latin typeface="Bookman Old Style" panose="02050604050505020204" pitchFamily="18" charset="0"/>
              </a:rPr>
              <a:t>Owing to modern medications and improved treatments to various illnesses, the overall death rate has gone down. The brighter side of it is that we have been able to fight many diseases and prevent deaths. On the other hand, the medical boon has brought with it, the curse of overpopulation.</a:t>
            </a:r>
          </a:p>
          <a:p>
            <a:r>
              <a:rPr lang="en-US" sz="1200" b="1" dirty="0"/>
              <a:t>ii. Rise in the Birth Rate:</a:t>
            </a:r>
          </a:p>
          <a:p>
            <a:r>
              <a:rPr lang="en-US" sz="1200" dirty="0">
                <a:latin typeface="Bookman Old Style" panose="02050604050505020204" pitchFamily="18" charset="0"/>
              </a:rPr>
              <a:t>Thanks to the new discoveries in nutritional science, we have been able to bring in increase in the fertility rates of human beings. Medicines of today can boost the reproductive rate in human beings. There are medicines and treatments, which can help in conception. Thus, science has led to an increase in birth rate. This is certainly a reason to be proud and happy but advances in medicine have also become a cause of overpopulation</a:t>
            </a:r>
            <a:endParaRPr lang="en-US" sz="1200" dirty="0">
              <a:latin typeface="Bookman Old Style" panose="02050604050505020204" pitchFamily="18" charset="0"/>
            </a:endParaRPr>
          </a:p>
        </p:txBody>
      </p:sp>
    </p:spTree>
    <p:extLst>
      <p:ext uri="{BB962C8B-B14F-4D97-AF65-F5344CB8AC3E}">
        <p14:creationId xmlns:p14="http://schemas.microsoft.com/office/powerpoint/2010/main" val="231256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967</Words>
  <Application>Microsoft Office PowerPoint</Application>
  <PresentationFormat>On-screen Show (16:9)</PresentationFormat>
  <Paragraphs>52</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Times New Roman</vt:lpstr>
      <vt:lpstr>Bookman Old Style</vt:lpstr>
      <vt:lpstr>Titillium Web Light</vt:lpstr>
      <vt:lpstr>Dosis ExtraLight</vt:lpstr>
      <vt:lpstr>Titillium Web</vt:lpstr>
      <vt:lpstr>Wingdings</vt:lpstr>
      <vt:lpstr>Mowbray template</vt:lpstr>
      <vt:lpstr>  DAR ES SALAAM SCHOOL OF JOURNALISM </vt:lpstr>
      <vt:lpstr>TOPIC 3: Population and Human resources</vt:lpstr>
      <vt:lpstr>TYPES OF POPULATION</vt:lpstr>
      <vt:lpstr>1.EXPANSIVE pyramids </vt:lpstr>
      <vt:lpstr> 2. CONSTRICTIVE pyramids</vt:lpstr>
      <vt:lpstr>  3.STATIONARY PYRAMIDS</vt:lpstr>
      <vt:lpstr>PowerPoint Presentation</vt:lpstr>
      <vt:lpstr>Causes and rates of population change</vt:lpstr>
      <vt:lpstr>Causes and rates of population growth</vt:lpstr>
      <vt:lpstr>PowerPoint Presentation</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48</cp:revision>
  <dcterms:modified xsi:type="dcterms:W3CDTF">2022-08-05T07:01:58Z</dcterms:modified>
</cp:coreProperties>
</file>